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  <p:sldId id="266" r:id="rId7"/>
    <p:sldId id="262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65" autoAdjust="0"/>
    <p:restoredTop sz="94660"/>
  </p:normalViewPr>
  <p:slideViewPr>
    <p:cSldViewPr showGuides="1">
      <p:cViewPr varScale="1">
        <p:scale>
          <a:sx n="84" d="100"/>
          <a:sy n="84" d="100"/>
        </p:scale>
        <p:origin x="-894" y="-78"/>
      </p:cViewPr>
      <p:guideLst>
        <p:guide orient="horz" pos="75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800DF-8AD6-415D-87D8-0B2D9DFD026E}" type="datetimeFigureOut">
              <a:rPr lang="pt-PT" smtClean="0"/>
              <a:pPr/>
              <a:t>17-10-2012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3ECC0-4056-467C-895D-BB02360920B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400396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800DF-8AD6-415D-87D8-0B2D9DFD026E}" type="datetimeFigureOut">
              <a:rPr lang="pt-PT" smtClean="0"/>
              <a:pPr/>
              <a:t>17-10-2012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3ECC0-4056-467C-895D-BB02360920B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376076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800DF-8AD6-415D-87D8-0B2D9DFD026E}" type="datetimeFigureOut">
              <a:rPr lang="pt-PT" smtClean="0"/>
              <a:pPr/>
              <a:t>17-10-2012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3ECC0-4056-467C-895D-BB02360920B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32413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800DF-8AD6-415D-87D8-0B2D9DFD026E}" type="datetimeFigureOut">
              <a:rPr lang="pt-PT" smtClean="0"/>
              <a:pPr/>
              <a:t>17-10-2012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3ECC0-4056-467C-895D-BB02360920B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315632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800DF-8AD6-415D-87D8-0B2D9DFD026E}" type="datetimeFigureOut">
              <a:rPr lang="pt-PT" smtClean="0"/>
              <a:pPr/>
              <a:t>17-10-2012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3ECC0-4056-467C-895D-BB02360920B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170998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800DF-8AD6-415D-87D8-0B2D9DFD026E}" type="datetimeFigureOut">
              <a:rPr lang="pt-PT" smtClean="0"/>
              <a:pPr/>
              <a:t>17-10-2012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3ECC0-4056-467C-895D-BB02360920B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652653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800DF-8AD6-415D-87D8-0B2D9DFD026E}" type="datetimeFigureOut">
              <a:rPr lang="pt-PT" smtClean="0"/>
              <a:pPr/>
              <a:t>17-10-2012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3ECC0-4056-467C-895D-BB02360920B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922355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800DF-8AD6-415D-87D8-0B2D9DFD026E}" type="datetimeFigureOut">
              <a:rPr lang="pt-PT" smtClean="0"/>
              <a:pPr/>
              <a:t>17-10-2012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3ECC0-4056-467C-895D-BB02360920B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743257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800DF-8AD6-415D-87D8-0B2D9DFD026E}" type="datetimeFigureOut">
              <a:rPr lang="pt-PT" smtClean="0"/>
              <a:pPr/>
              <a:t>17-10-2012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3ECC0-4056-467C-895D-BB02360920B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562072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800DF-8AD6-415D-87D8-0B2D9DFD026E}" type="datetimeFigureOut">
              <a:rPr lang="pt-PT" smtClean="0"/>
              <a:pPr/>
              <a:t>17-10-2012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3ECC0-4056-467C-895D-BB02360920B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516869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800DF-8AD6-415D-87D8-0B2D9DFD026E}" type="datetimeFigureOut">
              <a:rPr lang="pt-PT" smtClean="0"/>
              <a:pPr/>
              <a:t>17-10-2012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3ECC0-4056-467C-895D-BB02360920B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012933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800DF-8AD6-415D-87D8-0B2D9DFD026E}" type="datetimeFigureOut">
              <a:rPr lang="pt-PT" smtClean="0"/>
              <a:pPr/>
              <a:t>17-10-2012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3ECC0-4056-467C-895D-BB02360920B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080037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mailto:museus.viana@cm-viana-castelo.pt" TargetMode="External"/><Relationship Id="rId3" Type="http://schemas.openxmlformats.org/officeDocument/2006/relationships/hyperlink" Target="mailto:cmia@cm-viana-castelo.pt" TargetMode="External"/><Relationship Id="rId7" Type="http://schemas.openxmlformats.org/officeDocument/2006/relationships/hyperlink" Target="mailto:biblioteca@cm-viana-castelo.pt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museus.viana@" TargetMode="External"/><Relationship Id="rId11" Type="http://schemas.openxmlformats.org/officeDocument/2006/relationships/hyperlink" Target="http://www.biblioteca.cm-viana-castelo.pt/" TargetMode="External"/><Relationship Id="rId5" Type="http://schemas.openxmlformats.org/officeDocument/2006/relationships/hyperlink" Target="mailto:dps@cm-viana-castelo.pt" TargetMode="External"/><Relationship Id="rId10" Type="http://schemas.openxmlformats.org/officeDocument/2006/relationships/hyperlink" Target="mailto:desporto@cm-viana-castelo.pt" TargetMode="External"/><Relationship Id="rId4" Type="http://schemas.openxmlformats.org/officeDocument/2006/relationships/hyperlink" Target="http://www.cmia-viana-castelo.pt/" TargetMode="External"/><Relationship Id="rId9" Type="http://schemas.openxmlformats.org/officeDocument/2006/relationships/hyperlink" Target="mailto:diveducacao@cm-viana-castelo.p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pdelgado\Desktop\Powerpoint\POWER4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44" t="-248" r="-2217" b="248"/>
          <a:stretch/>
        </p:blipFill>
        <p:spPr bwMode="auto">
          <a:xfrm>
            <a:off x="0" y="-8524"/>
            <a:ext cx="5020271" cy="687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delgado\Desktop\Powerpoint\FUND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406" cy="537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4466364" y="6027003"/>
            <a:ext cx="51122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4800" b="1" dirty="0" smtClean="0">
                <a:latin typeface="Mongolian Baiti" pitchFamily="66" charset="0"/>
                <a:cs typeface="Mongolian Baiti" pitchFamily="66" charset="0"/>
              </a:rPr>
              <a:t>Do Mar </a:t>
            </a:r>
            <a:r>
              <a:rPr lang="pt-PT" sz="4800" b="1" dirty="0">
                <a:latin typeface="Mongolian Baiti" pitchFamily="66" charset="0"/>
                <a:cs typeface="Mongolian Baiti" pitchFamily="66" charset="0"/>
              </a:rPr>
              <a:t>à</a:t>
            </a:r>
            <a:r>
              <a:rPr lang="pt-PT" sz="4800" b="1" dirty="0" smtClean="0">
                <a:latin typeface="Mongolian Baiti" pitchFamily="66" charset="0"/>
                <a:cs typeface="Mongolian Baiti" pitchFamily="66" charset="0"/>
              </a:rPr>
              <a:t> Escola</a:t>
            </a:r>
            <a:endParaRPr lang="pt-PT" sz="4800" b="1" dirty="0">
              <a:latin typeface="Mongolian Baiti" pitchFamily="66" charset="0"/>
              <a:cs typeface="Mongolian Baiti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7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Picture 3" descr="C:\Users\pdelgado\Desktop\Nova pasta\power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-459432"/>
            <a:ext cx="9177728" cy="684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4139952" y="4725144"/>
            <a:ext cx="391325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Divisão de Recursos Naturais – </a:t>
            </a:r>
            <a:r>
              <a:rPr lang="pt-PT" b="1" dirty="0" smtClean="0"/>
              <a:t>CMIA</a:t>
            </a:r>
          </a:p>
          <a:p>
            <a:r>
              <a:rPr lang="pt-PT" dirty="0" smtClean="0"/>
              <a:t>Telefone:  +351 </a:t>
            </a:r>
            <a:r>
              <a:rPr lang="pt-PT" dirty="0" smtClean="0"/>
              <a:t>258 </a:t>
            </a:r>
            <a:r>
              <a:rPr lang="pt-PT" dirty="0" smtClean="0"/>
              <a:t>809 362</a:t>
            </a:r>
          </a:p>
          <a:p>
            <a:r>
              <a:rPr lang="pt-PT" dirty="0" smtClean="0"/>
              <a:t>E-mail: </a:t>
            </a:r>
            <a:r>
              <a:rPr lang="pt-PT" dirty="0" err="1" smtClean="0">
                <a:hlinkClick r:id="rId3"/>
              </a:rPr>
              <a:t>cmia@cm-viana-castelo.pt</a:t>
            </a:r>
            <a:endParaRPr lang="pt-PT" dirty="0" smtClean="0"/>
          </a:p>
          <a:p>
            <a:r>
              <a:rPr lang="pt-PT" dirty="0" smtClean="0"/>
              <a:t>Site: </a:t>
            </a:r>
            <a:r>
              <a:rPr lang="pt-PT" dirty="0" smtClean="0">
                <a:hlinkClick r:id="rId4"/>
              </a:rPr>
              <a:t>http://www.cmia-viana-castelo.pt/</a:t>
            </a:r>
            <a:endParaRPr lang="pt-PT" dirty="0" smtClean="0"/>
          </a:p>
          <a:p>
            <a:endParaRPr lang="pt-PT" b="1" dirty="0" smtClean="0"/>
          </a:p>
          <a:p>
            <a:endParaRPr lang="pt-PT" dirty="0"/>
          </a:p>
        </p:txBody>
      </p:sp>
      <p:sp>
        <p:nvSpPr>
          <p:cNvPr id="6" name="Rectângulo 5"/>
          <p:cNvSpPr/>
          <p:nvPr/>
        </p:nvSpPr>
        <p:spPr>
          <a:xfrm>
            <a:off x="323528" y="4797152"/>
            <a:ext cx="346646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b="1" dirty="0" smtClean="0"/>
              <a:t>Divisão de Promoção de </a:t>
            </a:r>
            <a:r>
              <a:rPr lang="pt-PT" b="1" dirty="0" smtClean="0"/>
              <a:t>Saúde</a:t>
            </a:r>
          </a:p>
          <a:p>
            <a:r>
              <a:rPr lang="pt-PT" dirty="0" smtClean="0"/>
              <a:t>Telefone:  +351 258 258809 377</a:t>
            </a:r>
          </a:p>
          <a:p>
            <a:r>
              <a:rPr lang="pt-PT" dirty="0" smtClean="0"/>
              <a:t>E-mail</a:t>
            </a:r>
            <a:r>
              <a:rPr lang="pt-PT" dirty="0" smtClean="0"/>
              <a:t>: </a:t>
            </a:r>
            <a:r>
              <a:rPr lang="pt-PT" dirty="0" err="1" smtClean="0">
                <a:hlinkClick r:id="rId5"/>
              </a:rPr>
              <a:t>dps</a:t>
            </a:r>
            <a:r>
              <a:rPr lang="pt-PT" dirty="0" smtClean="0">
                <a:hlinkClick r:id="rId5"/>
              </a:rPr>
              <a:t>@</a:t>
            </a:r>
            <a:r>
              <a:rPr lang="pt-PT" u="sng" dirty="0" smtClean="0">
                <a:hlinkClick r:id="rId6"/>
              </a:rPr>
              <a:t>@</a:t>
            </a:r>
            <a:r>
              <a:rPr lang="pt-PT" dirty="0" smtClean="0">
                <a:hlinkClick r:id="rId7"/>
              </a:rPr>
              <a:t>cm-viana-</a:t>
            </a:r>
            <a:r>
              <a:rPr lang="pt-PT" dirty="0" err="1" smtClean="0">
                <a:hlinkClick r:id="rId7"/>
              </a:rPr>
              <a:t>castelo.pt</a:t>
            </a:r>
            <a:endParaRPr lang="pt-PT" dirty="0" smtClean="0"/>
          </a:p>
          <a:p>
            <a:endParaRPr lang="pt-PT" dirty="0"/>
          </a:p>
        </p:txBody>
      </p:sp>
      <p:sp>
        <p:nvSpPr>
          <p:cNvPr id="7" name="Rectângulo 6"/>
          <p:cNvSpPr/>
          <p:nvPr/>
        </p:nvSpPr>
        <p:spPr>
          <a:xfrm>
            <a:off x="4572000" y="1484784"/>
            <a:ext cx="41995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b="1" dirty="0" smtClean="0"/>
              <a:t>Divisão de </a:t>
            </a:r>
            <a:r>
              <a:rPr lang="pt-PT" b="1" dirty="0" smtClean="0"/>
              <a:t>Museus</a:t>
            </a:r>
            <a:endParaRPr lang="pt-PT" b="1" dirty="0" smtClean="0"/>
          </a:p>
          <a:p>
            <a:r>
              <a:rPr lang="pt-PT" dirty="0" smtClean="0"/>
              <a:t>Telefone:  +351 258 809 305</a:t>
            </a:r>
          </a:p>
          <a:p>
            <a:r>
              <a:rPr lang="pt-PT" dirty="0" smtClean="0"/>
              <a:t>E-mail</a:t>
            </a:r>
            <a:r>
              <a:rPr lang="pt-PT" dirty="0" smtClean="0"/>
              <a:t>: </a:t>
            </a:r>
            <a:r>
              <a:rPr lang="pt-PT" u="sng" dirty="0" err="1" smtClean="0">
                <a:hlinkClick r:id="rId8"/>
              </a:rPr>
              <a:t>museus.viana@</a:t>
            </a:r>
            <a:r>
              <a:rPr lang="pt-PT" dirty="0" err="1" smtClean="0">
                <a:hlinkClick r:id="rId7"/>
              </a:rPr>
              <a:t>cm-viana-castelo.pt</a:t>
            </a:r>
            <a:endParaRPr lang="pt-PT" dirty="0" smtClean="0"/>
          </a:p>
          <a:p>
            <a:endParaRPr lang="pt-PT" dirty="0"/>
          </a:p>
        </p:txBody>
      </p:sp>
      <p:sp>
        <p:nvSpPr>
          <p:cNvPr id="8" name="Rectângulo 7"/>
          <p:cNvSpPr/>
          <p:nvPr/>
        </p:nvSpPr>
        <p:spPr>
          <a:xfrm>
            <a:off x="395536" y="3429000"/>
            <a:ext cx="41508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b="1" dirty="0" smtClean="0"/>
              <a:t>Divisão de </a:t>
            </a:r>
            <a:r>
              <a:rPr lang="pt-PT" b="1" dirty="0" smtClean="0"/>
              <a:t>Educação</a:t>
            </a:r>
          </a:p>
          <a:p>
            <a:r>
              <a:rPr lang="pt-PT" dirty="0" smtClean="0"/>
              <a:t>Telefone: +351 258 809 363</a:t>
            </a:r>
          </a:p>
          <a:p>
            <a:r>
              <a:rPr lang="pt-PT" dirty="0" smtClean="0"/>
              <a:t>E-mail : </a:t>
            </a:r>
            <a:r>
              <a:rPr lang="pt-PT" u="sng" dirty="0" err="1" smtClean="0">
                <a:hlinkClick r:id="rId9"/>
              </a:rPr>
              <a:t>diveducacao@</a:t>
            </a:r>
            <a:r>
              <a:rPr lang="pt-PT" dirty="0" err="1" smtClean="0">
                <a:hlinkClick r:id="rId9"/>
              </a:rPr>
              <a:t>cm-viana-castelo.pt</a:t>
            </a:r>
            <a:endParaRPr lang="pt-PT" dirty="0" smtClean="0"/>
          </a:p>
          <a:p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4788024" y="3212976"/>
            <a:ext cx="37747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b="1" dirty="0" smtClean="0"/>
              <a:t>Divisão de Desporto e </a:t>
            </a:r>
            <a:r>
              <a:rPr lang="pt-PT" b="1" dirty="0" smtClean="0"/>
              <a:t>Lazer</a:t>
            </a:r>
          </a:p>
          <a:p>
            <a:r>
              <a:rPr lang="pt-PT" dirty="0" smtClean="0"/>
              <a:t>Telefone</a:t>
            </a:r>
            <a:r>
              <a:rPr lang="pt-PT" dirty="0" smtClean="0"/>
              <a:t>: +351 258 809 364 </a:t>
            </a:r>
          </a:p>
          <a:p>
            <a:r>
              <a:rPr lang="en-US" dirty="0" smtClean="0"/>
              <a:t>E-mail</a:t>
            </a:r>
            <a:r>
              <a:rPr lang="en-US" dirty="0" smtClean="0"/>
              <a:t>: </a:t>
            </a:r>
            <a:r>
              <a:rPr lang="en-US" dirty="0" smtClean="0">
                <a:hlinkClick r:id="rId10"/>
              </a:rPr>
              <a:t>desporto@cm-viana-castelo.pt</a:t>
            </a:r>
            <a:endParaRPr lang="pt-PT" dirty="0"/>
          </a:p>
        </p:txBody>
      </p:sp>
      <p:sp>
        <p:nvSpPr>
          <p:cNvPr id="10" name="Rectângulo 9"/>
          <p:cNvSpPr/>
          <p:nvPr/>
        </p:nvSpPr>
        <p:spPr>
          <a:xfrm>
            <a:off x="323528" y="1844824"/>
            <a:ext cx="47525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/>
              <a:t>Divisão de Biblioteca e </a:t>
            </a:r>
            <a:r>
              <a:rPr lang="pt-PT" b="1" dirty="0" smtClean="0"/>
              <a:t>Documentação</a:t>
            </a:r>
          </a:p>
          <a:p>
            <a:r>
              <a:rPr lang="pt-PT" dirty="0" smtClean="0"/>
              <a:t>Telefone:</a:t>
            </a:r>
            <a:r>
              <a:rPr lang="pt-PT" dirty="0" smtClean="0"/>
              <a:t>  +351 </a:t>
            </a:r>
            <a:r>
              <a:rPr lang="pt-PT" dirty="0" smtClean="0"/>
              <a:t>258 </a:t>
            </a:r>
            <a:r>
              <a:rPr lang="pt-PT" dirty="0" smtClean="0"/>
              <a:t>840 </a:t>
            </a:r>
            <a:r>
              <a:rPr lang="pt-PT" dirty="0" smtClean="0"/>
              <a:t>010</a:t>
            </a:r>
          </a:p>
          <a:p>
            <a:r>
              <a:rPr lang="pt-PT" dirty="0" smtClean="0"/>
              <a:t>E-mail: </a:t>
            </a:r>
            <a:r>
              <a:rPr lang="pt-PT" dirty="0" err="1" smtClean="0">
                <a:hlinkClick r:id="rId7"/>
              </a:rPr>
              <a:t>biblioteca@cm-viana-castelo.pt</a:t>
            </a:r>
            <a:endParaRPr lang="pt-PT" dirty="0" smtClean="0"/>
          </a:p>
          <a:p>
            <a:r>
              <a:rPr lang="pt-PT" dirty="0" smtClean="0"/>
              <a:t>Site</a:t>
            </a:r>
            <a:r>
              <a:rPr lang="pt-PT" dirty="0" smtClean="0"/>
              <a:t>: </a:t>
            </a:r>
            <a:r>
              <a:rPr lang="pt-PT" dirty="0" smtClean="0">
                <a:hlinkClick r:id="rId11"/>
              </a:rPr>
              <a:t>http://www.biblioteca.cm-viana-castelo.pt/</a:t>
            </a:r>
            <a:endParaRPr lang="pt-PT" dirty="0" smtClean="0"/>
          </a:p>
          <a:p>
            <a:endParaRPr lang="pt-PT" dirty="0"/>
          </a:p>
        </p:txBody>
      </p:sp>
      <p:sp>
        <p:nvSpPr>
          <p:cNvPr id="11" name="Rectângulo 10"/>
          <p:cNvSpPr/>
          <p:nvPr/>
        </p:nvSpPr>
        <p:spPr>
          <a:xfrm>
            <a:off x="251520" y="836712"/>
            <a:ext cx="63367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/>
              <a:t>Departamento de Dinamização Cultural </a:t>
            </a:r>
            <a:r>
              <a:rPr lang="pt-PT" b="1" dirty="0" smtClean="0"/>
              <a:t>– Arqueologia</a:t>
            </a:r>
          </a:p>
          <a:p>
            <a:r>
              <a:rPr lang="pt-PT" dirty="0" smtClean="0"/>
              <a:t>Telefone</a:t>
            </a:r>
            <a:r>
              <a:rPr lang="pt-PT" dirty="0" smtClean="0"/>
              <a:t>:  +351 258 </a:t>
            </a:r>
            <a:r>
              <a:rPr lang="pt-PT" dirty="0" smtClean="0"/>
              <a:t>809 337</a:t>
            </a:r>
            <a:endParaRPr lang="pt-PT" dirty="0" smtClean="0"/>
          </a:p>
          <a:p>
            <a:r>
              <a:rPr lang="pt-PT" dirty="0" smtClean="0"/>
              <a:t>E-mail: </a:t>
            </a:r>
            <a:r>
              <a:rPr lang="pt-PT" dirty="0" err="1" smtClean="0">
                <a:hlinkClick r:id="rId7"/>
              </a:rPr>
              <a:t>arqueologia@cm-viana-castelo.pt</a:t>
            </a:r>
            <a:endParaRPr lang="pt-PT" dirty="0" smtClean="0">
              <a:hlinkClick r:id="rId7"/>
            </a:endParaRPr>
          </a:p>
          <a:p>
            <a:endParaRPr lang="pt-PT" b="1" dirty="0" smtClean="0"/>
          </a:p>
          <a:p>
            <a:endParaRPr lang="pt-PT" b="1" dirty="0" smtClean="0"/>
          </a:p>
          <a:p>
            <a:endParaRPr lang="pt-PT" dirty="0"/>
          </a:p>
        </p:txBody>
      </p:sp>
      <p:sp>
        <p:nvSpPr>
          <p:cNvPr id="12" name="Rectângulo 11"/>
          <p:cNvSpPr/>
          <p:nvPr/>
        </p:nvSpPr>
        <p:spPr>
          <a:xfrm>
            <a:off x="2555776" y="0"/>
            <a:ext cx="32403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Contactos:</a:t>
            </a:r>
            <a:endParaRPr lang="pt-PT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pdelgado\Desktop\Nova pasta\power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784" y="-27385"/>
            <a:ext cx="9177728" cy="684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-29544" y="548680"/>
            <a:ext cx="87663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Objetivo:</a:t>
            </a:r>
          </a:p>
          <a:p>
            <a:endParaRPr lang="pt-PT" sz="2400" dirty="0" smtClean="0"/>
          </a:p>
          <a:p>
            <a:pPr lvl="1" algn="just"/>
            <a:r>
              <a:rPr lang="pt-PT" dirty="0" smtClean="0"/>
              <a:t>Promover o Mar e divulgar as suas potencialidades junto dos </a:t>
            </a:r>
            <a:r>
              <a:rPr lang="pt-PT" dirty="0"/>
              <a:t>alunos do </a:t>
            </a:r>
            <a:r>
              <a:rPr lang="pt-PT" dirty="0" smtClean="0"/>
              <a:t>1º </a:t>
            </a:r>
            <a:r>
              <a:rPr lang="pt-PT" dirty="0"/>
              <a:t>e </a:t>
            </a:r>
            <a:r>
              <a:rPr lang="pt-PT" dirty="0" smtClean="0"/>
              <a:t>2º </a:t>
            </a:r>
            <a:r>
              <a:rPr lang="pt-PT" dirty="0"/>
              <a:t>Ciclos do Ensino </a:t>
            </a:r>
            <a:r>
              <a:rPr lang="pt-PT" dirty="0" smtClean="0"/>
              <a:t>Básico do Concelho de Viana do Castelo.</a:t>
            </a:r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-14735" y="2411729"/>
            <a:ext cx="9138431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Dinamizadores:</a:t>
            </a:r>
          </a:p>
          <a:p>
            <a:endParaRPr lang="pt-PT" sz="2400" dirty="0" smtClean="0"/>
          </a:p>
          <a:p>
            <a:pPr lvl="1" algn="just"/>
            <a:r>
              <a:rPr lang="pt-PT" dirty="0" smtClean="0"/>
              <a:t>Departamento de Dinamização Cultural - Arqueologia;</a:t>
            </a:r>
          </a:p>
          <a:p>
            <a:pPr lvl="1" algn="just"/>
            <a:endParaRPr lang="pt-PT" dirty="0"/>
          </a:p>
          <a:p>
            <a:pPr lvl="1" algn="just"/>
            <a:r>
              <a:rPr lang="pt-PT" dirty="0" smtClean="0"/>
              <a:t>Divisão de Biblioteca e Documentação;</a:t>
            </a:r>
          </a:p>
          <a:p>
            <a:pPr lvl="1" algn="just"/>
            <a:endParaRPr lang="pt-PT" dirty="0"/>
          </a:p>
          <a:p>
            <a:pPr lvl="1" algn="just"/>
            <a:r>
              <a:rPr lang="pt-PT" dirty="0" smtClean="0"/>
              <a:t>Divisão de Desporto e Lazer;</a:t>
            </a:r>
          </a:p>
          <a:p>
            <a:pPr lvl="1" algn="just"/>
            <a:endParaRPr lang="pt-PT" dirty="0"/>
          </a:p>
          <a:p>
            <a:pPr lvl="1" algn="just"/>
            <a:r>
              <a:rPr lang="pt-PT" dirty="0" smtClean="0"/>
              <a:t>Divisão de Educação;</a:t>
            </a:r>
          </a:p>
          <a:p>
            <a:pPr lvl="1" algn="just"/>
            <a:endParaRPr lang="pt-PT" dirty="0" smtClean="0"/>
          </a:p>
          <a:p>
            <a:pPr lvl="1" algn="just"/>
            <a:r>
              <a:rPr lang="pt-PT" dirty="0" smtClean="0"/>
              <a:t>Divisão de Museus;</a:t>
            </a:r>
          </a:p>
          <a:p>
            <a:pPr lvl="1" algn="just"/>
            <a:endParaRPr lang="pt-PT" dirty="0"/>
          </a:p>
          <a:p>
            <a:pPr lvl="1" algn="just"/>
            <a:r>
              <a:rPr lang="pt-PT" dirty="0" smtClean="0"/>
              <a:t>Divisão de Promoção de Saúde;</a:t>
            </a:r>
          </a:p>
          <a:p>
            <a:pPr lvl="1" algn="just"/>
            <a:endParaRPr lang="pt-PT" dirty="0" smtClean="0"/>
          </a:p>
          <a:p>
            <a:r>
              <a:rPr lang="pt-PT" dirty="0"/>
              <a:t> </a:t>
            </a:r>
            <a:r>
              <a:rPr lang="pt-PT" dirty="0" smtClean="0"/>
              <a:t>        Divisão de Recursos Naturais – CMIA.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87550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55" t="-83546" r="41750" b="113570"/>
          <a:stretch/>
        </p:blipFill>
        <p:spPr bwMode="auto">
          <a:xfrm rot="16200000">
            <a:off x="10767543" y="-4710757"/>
            <a:ext cx="5629276" cy="7507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pdelgado\Desktop\Powerpoint\POWER6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5178"/>
            <a:ext cx="9144000" cy="685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971600" y="1200372"/>
            <a:ext cx="81724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pt-PT" sz="2400" dirty="0" smtClean="0"/>
              <a:t>	</a:t>
            </a:r>
            <a:r>
              <a:rPr lang="pt-PT" sz="2400" b="1" dirty="0" smtClean="0"/>
              <a:t>Departamento de Dinamização Cultural - Arqueologia</a:t>
            </a:r>
            <a:endParaRPr lang="pt-PT" sz="2400" dirty="0" smtClean="0"/>
          </a:p>
          <a:p>
            <a:pPr lvl="1" algn="just"/>
            <a:endParaRPr lang="pt-PT" dirty="0" smtClean="0"/>
          </a:p>
          <a:p>
            <a:pPr lvl="1" algn="just"/>
            <a:r>
              <a:rPr lang="pt-PT" dirty="0" smtClean="0"/>
              <a:t>	Sessões/aulas com atividades lúdico-pedagógicas sobre o património 	arqueológico costeiro do concelho de Viana do Castelo;</a:t>
            </a:r>
          </a:p>
          <a:p>
            <a:pPr lvl="1" algn="just"/>
            <a:endParaRPr lang="pt-PT" dirty="0" smtClean="0"/>
          </a:p>
          <a:p>
            <a:pPr lvl="1" algn="just"/>
            <a:endParaRPr lang="pt-PT" dirty="0"/>
          </a:p>
          <a:p>
            <a:pPr lvl="1" algn="just"/>
            <a:r>
              <a:rPr lang="pt-PT" dirty="0" smtClean="0"/>
              <a:t>	Ateliê </a:t>
            </a:r>
            <a:r>
              <a:rPr lang="pt-PT" dirty="0"/>
              <a:t>de produção de sal nas salinas de época romana da praia do Canto </a:t>
            </a:r>
            <a:r>
              <a:rPr lang="pt-PT" dirty="0" smtClean="0"/>
              <a:t>	Marinho</a:t>
            </a:r>
            <a:r>
              <a:rPr lang="pt-PT" dirty="0"/>
              <a:t>;</a:t>
            </a:r>
          </a:p>
          <a:p>
            <a:pPr lvl="1" algn="just"/>
            <a:endParaRPr lang="pt-PT" dirty="0" smtClean="0"/>
          </a:p>
          <a:p>
            <a:pPr lvl="1" algn="just"/>
            <a:endParaRPr lang="pt-PT" dirty="0" smtClean="0"/>
          </a:p>
          <a:p>
            <a:r>
              <a:rPr lang="pt-PT" dirty="0" smtClean="0"/>
              <a:t>	Ateliê </a:t>
            </a:r>
            <a:r>
              <a:rPr lang="pt-PT" dirty="0"/>
              <a:t>de criação de miniaturas de pesos de rede de pesca em barro na </a:t>
            </a:r>
            <a:r>
              <a:rPr lang="pt-PT" dirty="0" smtClean="0"/>
              <a:t>	Casa </a:t>
            </a:r>
            <a:r>
              <a:rPr lang="pt-PT" dirty="0"/>
              <a:t>dos Nichos ou nas Escolas</a:t>
            </a:r>
            <a:r>
              <a:rPr lang="pt-PT" dirty="0" smtClean="0"/>
              <a:t>.</a:t>
            </a:r>
          </a:p>
          <a:p>
            <a:endParaRPr lang="pt-PT" dirty="0" smtClean="0"/>
          </a:p>
          <a:p>
            <a:endParaRPr lang="pt-PT" dirty="0"/>
          </a:p>
          <a:p>
            <a:r>
              <a:rPr lang="pt-PT" dirty="0" smtClean="0"/>
              <a:t>	Conto </a:t>
            </a:r>
            <a:r>
              <a:rPr lang="pt-PT" dirty="0"/>
              <a:t>com História- </a:t>
            </a:r>
            <a:r>
              <a:rPr lang="pt-PT" dirty="0" err="1"/>
              <a:t>Caturo</a:t>
            </a:r>
            <a:r>
              <a:rPr lang="pt-PT" dirty="0"/>
              <a:t> o Pequeno Guerreiro- em colaboração com a </a:t>
            </a:r>
            <a:r>
              <a:rPr lang="pt-PT" dirty="0" smtClean="0"/>
              <a:t>	Biblioteca </a:t>
            </a:r>
            <a:r>
              <a:rPr lang="pt-PT" dirty="0"/>
              <a:t>Municipal, que explora a ligação dos povos “castrejos” da Idade </a:t>
            </a:r>
            <a:r>
              <a:rPr lang="pt-PT" dirty="0" smtClean="0"/>
              <a:t>	do </a:t>
            </a:r>
            <a:r>
              <a:rPr lang="pt-PT" dirty="0"/>
              <a:t>Ferro com o Mar.</a:t>
            </a:r>
          </a:p>
          <a:p>
            <a:pPr lvl="1"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407154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delgado\Desktop\Powerpoint\POWER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011" y="0"/>
            <a:ext cx="9152011" cy="686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-21926" y="1196975"/>
            <a:ext cx="7899101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pt-PT" sz="2400" dirty="0" smtClean="0"/>
              <a:t>	</a:t>
            </a:r>
            <a:r>
              <a:rPr lang="pt-PT" sz="2400" b="1" dirty="0" smtClean="0"/>
              <a:t>Divisão de Biblioteca e Documentação</a:t>
            </a:r>
            <a:endParaRPr lang="pt-PT" sz="2400" dirty="0" smtClean="0"/>
          </a:p>
          <a:p>
            <a:pPr lvl="1" algn="just"/>
            <a:endParaRPr lang="pt-PT" dirty="0" smtClean="0"/>
          </a:p>
          <a:p>
            <a:r>
              <a:rPr lang="pt-PT" dirty="0" smtClean="0"/>
              <a:t>	</a:t>
            </a:r>
            <a:r>
              <a:rPr lang="pt-PT" sz="2000" dirty="0" smtClean="0"/>
              <a:t>A </a:t>
            </a:r>
            <a:r>
              <a:rPr lang="pt-PT" sz="2000" dirty="0"/>
              <a:t>BIBLIOTECA VAI À </a:t>
            </a:r>
            <a:r>
              <a:rPr lang="pt-PT" sz="2000" dirty="0" smtClean="0"/>
              <a:t>ESCOLA  </a:t>
            </a:r>
            <a:r>
              <a:rPr lang="pt-PT" sz="2000" dirty="0"/>
              <a:t>- com a temática </a:t>
            </a:r>
            <a:r>
              <a:rPr lang="pt-PT" sz="2000" dirty="0" smtClean="0"/>
              <a:t>“Do </a:t>
            </a:r>
            <a:r>
              <a:rPr lang="pt-PT" sz="2000" dirty="0"/>
              <a:t>M</a:t>
            </a:r>
            <a:r>
              <a:rPr lang="pt-PT" sz="2000" dirty="0" smtClean="0"/>
              <a:t>ar </a:t>
            </a:r>
            <a:r>
              <a:rPr lang="pt-PT" sz="2000" dirty="0" smtClean="0"/>
              <a:t>à Escola</a:t>
            </a:r>
            <a:r>
              <a:rPr lang="pt-PT" sz="2000" dirty="0" smtClean="0"/>
              <a:t>”</a:t>
            </a:r>
            <a:endParaRPr lang="pt-PT" sz="2000" dirty="0" smtClean="0"/>
          </a:p>
          <a:p>
            <a:pPr marL="0" lvl="1"/>
            <a:endParaRPr lang="pt-PT" sz="2400" dirty="0" smtClean="0"/>
          </a:p>
          <a:p>
            <a:pPr marL="0" lvl="1"/>
            <a:r>
              <a:rPr lang="pt-PT" sz="2400" dirty="0"/>
              <a:t>	</a:t>
            </a:r>
            <a:r>
              <a:rPr lang="pt-PT" sz="2000" dirty="0" smtClean="0"/>
              <a:t>Itinerância </a:t>
            </a:r>
            <a:r>
              <a:rPr lang="pt-PT" sz="2000" dirty="0"/>
              <a:t>de obras </a:t>
            </a:r>
            <a:r>
              <a:rPr lang="pt-PT" sz="2000" dirty="0" err="1"/>
              <a:t>infanto</a:t>
            </a:r>
            <a:r>
              <a:rPr lang="pt-PT" sz="2000" dirty="0"/>
              <a:t>/juvenis relacionadas com “o mar, o </a:t>
            </a:r>
            <a:r>
              <a:rPr lang="pt-PT" sz="2000" dirty="0" smtClean="0"/>
              <a:t>	rio </a:t>
            </a:r>
            <a:r>
              <a:rPr lang="pt-PT" sz="2000" dirty="0"/>
              <a:t>e a água” de forma articulada e regular, por todas as Escolas </a:t>
            </a:r>
            <a:r>
              <a:rPr lang="pt-PT" sz="2000" dirty="0" smtClean="0"/>
              <a:t>	do </a:t>
            </a:r>
            <a:r>
              <a:rPr lang="pt-PT" sz="2000" dirty="0"/>
              <a:t>1º Ciclo da Rede de Bibliotecas Escolares do concelho, com o </a:t>
            </a:r>
            <a:r>
              <a:rPr lang="pt-PT" sz="2000" dirty="0" smtClean="0"/>
              <a:t>	objetivo </a:t>
            </a:r>
            <a:r>
              <a:rPr lang="pt-PT" sz="2000" dirty="0"/>
              <a:t>de estimular hábitos de leitura através de atividades de </a:t>
            </a:r>
            <a:r>
              <a:rPr lang="pt-PT" sz="2000" dirty="0" smtClean="0"/>
              <a:t>	promoção </a:t>
            </a:r>
            <a:r>
              <a:rPr lang="pt-PT" sz="2000" dirty="0"/>
              <a:t>do livro</a:t>
            </a:r>
            <a:r>
              <a:rPr lang="pt-PT" sz="2000" dirty="0" smtClean="0"/>
              <a:t>.</a:t>
            </a:r>
          </a:p>
          <a:p>
            <a:pPr marL="0" lvl="1"/>
            <a:r>
              <a:rPr lang="pt-PT" sz="2000" dirty="0"/>
              <a:t>	</a:t>
            </a:r>
            <a:endParaRPr lang="pt-PT" sz="2000" dirty="0" smtClean="0"/>
          </a:p>
          <a:p>
            <a:pPr marL="0" lvl="1"/>
            <a:r>
              <a:rPr lang="pt-PT" sz="2000" dirty="0"/>
              <a:t>	</a:t>
            </a:r>
            <a:r>
              <a:rPr lang="pt-PT" sz="2000" dirty="0" smtClean="0"/>
              <a:t>De Outubro a Maio – manhãs </a:t>
            </a:r>
            <a:r>
              <a:rPr lang="pt-PT" sz="2000" dirty="0"/>
              <a:t>de terça e </a:t>
            </a:r>
            <a:r>
              <a:rPr lang="pt-PT" sz="2000" dirty="0" smtClean="0"/>
              <a:t>quinta-feira</a:t>
            </a:r>
          </a:p>
          <a:p>
            <a:pPr marL="0" lvl="1"/>
            <a:r>
              <a:rPr lang="pt-PT" sz="2000" dirty="0"/>
              <a:t>	</a:t>
            </a:r>
            <a:r>
              <a:rPr lang="pt-PT" sz="2000" dirty="0" smtClean="0"/>
              <a:t>(por marcação)</a:t>
            </a:r>
            <a:endParaRPr lang="pt-PT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395402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delgado\Desktop\Powerpoint\POWER5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733" y="6739"/>
            <a:ext cx="9158733" cy="686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0" y="1196975"/>
            <a:ext cx="914400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pt-PT" sz="2000" dirty="0" smtClean="0"/>
              <a:t>	</a:t>
            </a:r>
            <a:r>
              <a:rPr lang="pt-PT" sz="2400" b="1" dirty="0" smtClean="0"/>
              <a:t>Divisão de Desporto e Lazer</a:t>
            </a:r>
          </a:p>
          <a:p>
            <a:pPr lvl="1" algn="just"/>
            <a:endParaRPr lang="pt-PT" dirty="0" smtClean="0"/>
          </a:p>
          <a:p>
            <a:r>
              <a:rPr lang="pt-PT" dirty="0" smtClean="0"/>
              <a:t>	</a:t>
            </a:r>
            <a:r>
              <a:rPr lang="pt-PT" sz="2000" dirty="0" smtClean="0"/>
              <a:t>Iniciação aos desportos náuticos;</a:t>
            </a:r>
          </a:p>
          <a:p>
            <a:pPr marL="0" lvl="1"/>
            <a:r>
              <a:rPr lang="pt-PT" sz="2000" dirty="0"/>
              <a:t>	</a:t>
            </a:r>
          </a:p>
          <a:p>
            <a:pPr marL="0" lvl="1"/>
            <a:r>
              <a:rPr lang="pt-PT" sz="2000" dirty="0" smtClean="0"/>
              <a:t>	Turmas do 3º e 4º Ano</a:t>
            </a:r>
          </a:p>
          <a:p>
            <a:pPr marL="0" lvl="1"/>
            <a:r>
              <a:rPr lang="pt-PT" sz="2000" dirty="0"/>
              <a:t>	</a:t>
            </a:r>
            <a:endParaRPr lang="pt-PT" sz="2000" dirty="0" smtClean="0"/>
          </a:p>
          <a:p>
            <a:pPr marL="0" lvl="1"/>
            <a:r>
              <a:rPr lang="pt-PT" sz="2000" dirty="0"/>
              <a:t>	</a:t>
            </a:r>
            <a:r>
              <a:rPr lang="pt-PT" sz="2000" dirty="0" smtClean="0"/>
              <a:t>Dinamizada pelos professores das AEC’S</a:t>
            </a:r>
          </a:p>
          <a:p>
            <a:pPr marL="0" lvl="1"/>
            <a:endParaRPr lang="pt-PT" sz="2000" dirty="0"/>
          </a:p>
          <a:p>
            <a:pPr marL="0" lvl="1"/>
            <a:r>
              <a:rPr lang="pt-PT" sz="2000" dirty="0" smtClean="0"/>
              <a:t>	4 aulas de 90 minutos</a:t>
            </a:r>
          </a:p>
          <a:p>
            <a:pPr marL="0" lvl="1"/>
            <a:endParaRPr lang="pt-PT" sz="2000" dirty="0"/>
          </a:p>
          <a:p>
            <a:pPr marL="0" lvl="1"/>
            <a:r>
              <a:rPr lang="pt-PT" sz="2000" dirty="0" smtClean="0"/>
              <a:t>	1 aula prática de canoagem</a:t>
            </a:r>
          </a:p>
          <a:p>
            <a:pPr marL="0" lvl="1"/>
            <a:endParaRPr lang="pt-PT" sz="2000" dirty="0"/>
          </a:p>
          <a:p>
            <a:pPr marL="0" lvl="1"/>
            <a:r>
              <a:rPr lang="pt-PT" sz="2000" dirty="0" smtClean="0"/>
              <a:t>	Janeiro a Março.</a:t>
            </a:r>
            <a:endParaRPr lang="pt-PT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5444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delgado\Desktop\Powerpoint\POWER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73" y="0"/>
            <a:ext cx="914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899592" y="1196975"/>
            <a:ext cx="82444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pt-PT" sz="2000" dirty="0" smtClean="0"/>
              <a:t>	</a:t>
            </a:r>
            <a:r>
              <a:rPr lang="pt-PT" sz="2400" b="1" dirty="0" smtClean="0"/>
              <a:t>Divisão de Educação</a:t>
            </a:r>
          </a:p>
          <a:p>
            <a:pPr lvl="1" algn="just"/>
            <a:endParaRPr lang="pt-PT" dirty="0" smtClean="0"/>
          </a:p>
          <a:p>
            <a:r>
              <a:rPr lang="pt-PT" dirty="0" smtClean="0"/>
              <a:t>	</a:t>
            </a:r>
            <a:r>
              <a:rPr lang="pt-PT" sz="2000" dirty="0" smtClean="0"/>
              <a:t>Do Mar à </a:t>
            </a:r>
            <a:r>
              <a:rPr lang="pt-PT" sz="2000" dirty="0" smtClean="0"/>
              <a:t>Escola </a:t>
            </a:r>
            <a:r>
              <a:rPr lang="pt-PT" sz="2000" dirty="0" smtClean="0"/>
              <a:t>– A fauna e a flora marítima na alimentação;</a:t>
            </a:r>
          </a:p>
          <a:p>
            <a:pPr marL="0" lvl="1"/>
            <a:r>
              <a:rPr lang="pt-PT" sz="2000" dirty="0"/>
              <a:t>	</a:t>
            </a:r>
          </a:p>
          <a:p>
            <a:pPr marL="0" lvl="1"/>
            <a:r>
              <a:rPr lang="pt-PT" sz="2000" dirty="0" smtClean="0"/>
              <a:t>	Promover o conhecimento da fauna e da flora marítima e o seu 	impacto na alimentação e na saúde</a:t>
            </a:r>
          </a:p>
          <a:p>
            <a:pPr marL="0" lvl="1"/>
            <a:endParaRPr lang="pt-PT" sz="2000" dirty="0"/>
          </a:p>
          <a:p>
            <a:pPr marL="0" lvl="1"/>
            <a:r>
              <a:rPr lang="pt-PT" sz="2000" dirty="0" smtClean="0"/>
              <a:t>	Ações nas escolas com os alunos na preparação e confeção de 	peixe e produtos do mar com informação do valor nutricional e 	benefícios para a saúde.</a:t>
            </a:r>
            <a:endParaRPr lang="pt-PT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207571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delgado\Desktop\Powerpoint\POWER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16" y="30979"/>
            <a:ext cx="9101583" cy="682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-14733" y="-15657"/>
            <a:ext cx="8187133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pt-PT" sz="2000" dirty="0" smtClean="0"/>
              <a:t>	</a:t>
            </a:r>
            <a:r>
              <a:rPr lang="pt-PT" sz="2400" b="1" dirty="0" smtClean="0"/>
              <a:t>Divisão de Museus</a:t>
            </a:r>
            <a:endParaRPr lang="pt-PT" sz="2400" dirty="0" smtClean="0"/>
          </a:p>
          <a:p>
            <a:pPr lvl="1" algn="just"/>
            <a:endParaRPr lang="pt-PT" dirty="0" smtClean="0"/>
          </a:p>
          <a:p>
            <a:r>
              <a:rPr lang="pt-PT" dirty="0" smtClean="0"/>
              <a:t>	</a:t>
            </a:r>
            <a:r>
              <a:rPr lang="pt-PT" b="1" dirty="0" smtClean="0"/>
              <a:t>Museu </a:t>
            </a:r>
            <a:r>
              <a:rPr lang="pt-PT" b="1" dirty="0"/>
              <a:t>de Artes </a:t>
            </a:r>
            <a:r>
              <a:rPr lang="pt-PT" b="1" dirty="0" smtClean="0"/>
              <a:t>Decorativas</a:t>
            </a:r>
            <a:endParaRPr lang="pt-PT" dirty="0"/>
          </a:p>
          <a:p>
            <a:r>
              <a:rPr lang="pt-PT" dirty="0" smtClean="0"/>
              <a:t>	</a:t>
            </a:r>
            <a:r>
              <a:rPr lang="pt-PT" sz="1600" dirty="0" smtClean="0"/>
              <a:t>O </a:t>
            </a:r>
            <a:r>
              <a:rPr lang="pt-PT" sz="1600" dirty="0"/>
              <a:t>Mar e o Porto sempre </a:t>
            </a:r>
            <a:r>
              <a:rPr lang="pt-PT" sz="1600" dirty="0" smtClean="0"/>
              <a:t>foram </a:t>
            </a:r>
            <a:r>
              <a:rPr lang="pt-PT" sz="1600" dirty="0"/>
              <a:t>fundamentais na História de Viana </a:t>
            </a:r>
            <a:r>
              <a:rPr lang="pt-PT" sz="1600" dirty="0" smtClean="0"/>
              <a:t>do Castelo </a:t>
            </a:r>
            <a:r>
              <a:rPr lang="pt-PT" sz="1600" dirty="0"/>
              <a:t>e por </a:t>
            </a:r>
            <a:r>
              <a:rPr lang="pt-PT" sz="1600" dirty="0" smtClean="0"/>
              <a:t>	isso</a:t>
            </a:r>
            <a:r>
              <a:rPr lang="pt-PT" sz="1600" dirty="0"/>
              <a:t>, muitas das peças do Museu têm barcos </a:t>
            </a:r>
            <a:r>
              <a:rPr lang="pt-PT" sz="1600" dirty="0" smtClean="0"/>
              <a:t>representados e contam-nos </a:t>
            </a:r>
            <a:r>
              <a:rPr lang="pt-PT" sz="1600" dirty="0"/>
              <a:t>histórias de </a:t>
            </a:r>
            <a:r>
              <a:rPr lang="pt-PT" sz="1600" dirty="0" smtClean="0"/>
              <a:t>	outros continentes, pelo que se propõe uma visita centrada nestas peças e uma 	</a:t>
            </a:r>
            <a:r>
              <a:rPr lang="pt-PT" sz="1600" dirty="0" err="1" smtClean="0"/>
              <a:t>atividade</a:t>
            </a:r>
            <a:r>
              <a:rPr lang="pt-PT" sz="1600" dirty="0" smtClean="0"/>
              <a:t> de construção de barcos.</a:t>
            </a:r>
            <a:endParaRPr lang="pt-PT" sz="1600" dirty="0"/>
          </a:p>
          <a:p>
            <a:r>
              <a:rPr lang="pt-PT" sz="1600" dirty="0" smtClean="0"/>
              <a:t>	</a:t>
            </a:r>
          </a:p>
          <a:p>
            <a:r>
              <a:rPr lang="pt-PT" sz="1600" b="1" dirty="0"/>
              <a:t>	</a:t>
            </a:r>
            <a:r>
              <a:rPr lang="pt-PT" b="1" dirty="0" smtClean="0"/>
              <a:t>Museu </a:t>
            </a:r>
            <a:r>
              <a:rPr lang="pt-PT" b="1" dirty="0"/>
              <a:t>do Traje</a:t>
            </a:r>
            <a:endParaRPr lang="pt-PT" dirty="0"/>
          </a:p>
          <a:p>
            <a:r>
              <a:rPr lang="pt-PT" sz="1600" dirty="0" smtClean="0"/>
              <a:t>	Alguns </a:t>
            </a:r>
            <a:r>
              <a:rPr lang="pt-PT" sz="1600" dirty="0"/>
              <a:t>dos Trajes relacionam-se </a:t>
            </a:r>
            <a:r>
              <a:rPr lang="pt-PT" sz="1600" dirty="0" smtClean="0"/>
              <a:t>diretamente </a:t>
            </a:r>
            <a:r>
              <a:rPr lang="pt-PT" sz="1600" dirty="0"/>
              <a:t>com </a:t>
            </a:r>
            <a:r>
              <a:rPr lang="pt-PT" sz="1600" dirty="0" smtClean="0"/>
              <a:t>atividades marítimas</a:t>
            </a:r>
            <a:r>
              <a:rPr lang="pt-PT" sz="1600" dirty="0"/>
              <a:t>, </a:t>
            </a:r>
            <a:r>
              <a:rPr lang="pt-PT" sz="1600" dirty="0" smtClean="0"/>
              <a:t>como </a:t>
            </a:r>
            <a:r>
              <a:rPr lang="pt-PT" sz="1600" dirty="0"/>
              <a:t>é o </a:t>
            </a:r>
            <a:r>
              <a:rPr lang="pt-PT" sz="1600" dirty="0" smtClean="0"/>
              <a:t>	caso </a:t>
            </a:r>
            <a:r>
              <a:rPr lang="pt-PT" sz="1600" dirty="0"/>
              <a:t>dos Sargaceiros e das Marisqueiras de Afife.</a:t>
            </a:r>
          </a:p>
          <a:p>
            <a:r>
              <a:rPr lang="pt-PT" sz="1600" dirty="0" smtClean="0"/>
              <a:t>	</a:t>
            </a:r>
            <a:endParaRPr lang="pt-PT" sz="1600" dirty="0"/>
          </a:p>
          <a:p>
            <a:r>
              <a:rPr lang="pt-PT" sz="1600" b="1" dirty="0" smtClean="0"/>
              <a:t>	</a:t>
            </a:r>
            <a:r>
              <a:rPr lang="pt-PT" b="1" dirty="0" smtClean="0"/>
              <a:t>Núcleo </a:t>
            </a:r>
            <a:r>
              <a:rPr lang="pt-PT" b="1" dirty="0"/>
              <a:t>Museológico do Sargaço – Castelo de Neiva</a:t>
            </a:r>
            <a:endParaRPr lang="pt-PT" dirty="0"/>
          </a:p>
          <a:p>
            <a:r>
              <a:rPr lang="pt-PT" sz="1600" dirty="0" smtClean="0"/>
              <a:t>	A </a:t>
            </a:r>
            <a:r>
              <a:rPr lang="pt-PT" sz="1600" dirty="0"/>
              <a:t>apanha das algas foi uma </a:t>
            </a:r>
            <a:r>
              <a:rPr lang="pt-PT" sz="1600" dirty="0" smtClean="0"/>
              <a:t>atividade </a:t>
            </a:r>
            <a:r>
              <a:rPr lang="pt-PT" sz="1600" dirty="0"/>
              <a:t>fundamental na vida </a:t>
            </a:r>
            <a:r>
              <a:rPr lang="pt-PT" sz="1600" dirty="0" smtClean="0"/>
              <a:t>agrícola 	tradicional</a:t>
            </a:r>
            <a:r>
              <a:rPr lang="pt-PT" sz="1600" dirty="0"/>
              <a:t>. Nesta visita ficamos a conhecer as técnicas e as </a:t>
            </a:r>
            <a:r>
              <a:rPr lang="pt-PT" sz="1600" dirty="0" smtClean="0"/>
              <a:t>possibilidades de 	novos 	usos </a:t>
            </a:r>
            <a:r>
              <a:rPr lang="pt-PT" sz="1600" dirty="0"/>
              <a:t>para as algas, como é o caso da </a:t>
            </a:r>
            <a:r>
              <a:rPr lang="pt-PT" sz="1600" dirty="0" smtClean="0"/>
              <a:t>gastronomia.</a:t>
            </a:r>
          </a:p>
          <a:p>
            <a:endParaRPr lang="pt-PT" sz="1600" dirty="0" smtClean="0"/>
          </a:p>
          <a:p>
            <a:endParaRPr lang="pt-PT" sz="1600" dirty="0"/>
          </a:p>
          <a:p>
            <a:r>
              <a:rPr lang="pt-PT" sz="1600" b="1" dirty="0" smtClean="0"/>
              <a:t>	</a:t>
            </a:r>
            <a:r>
              <a:rPr lang="pt-PT" b="1" dirty="0" smtClean="0"/>
              <a:t>Núcleo </a:t>
            </a:r>
            <a:r>
              <a:rPr lang="pt-PT" b="1" dirty="0"/>
              <a:t>Museológico da </a:t>
            </a:r>
            <a:r>
              <a:rPr lang="pt-PT" b="1" dirty="0" smtClean="0"/>
              <a:t>Atividades </a:t>
            </a:r>
            <a:r>
              <a:rPr lang="pt-PT" b="1" dirty="0"/>
              <a:t>Agro Marítimas – Carreço</a:t>
            </a:r>
            <a:endParaRPr lang="pt-PT" dirty="0"/>
          </a:p>
          <a:p>
            <a:r>
              <a:rPr lang="pt-PT" sz="1600" dirty="0" smtClean="0"/>
              <a:t>	Nesta </a:t>
            </a:r>
            <a:r>
              <a:rPr lang="pt-PT" sz="1600" dirty="0"/>
              <a:t>visita pode ficar a conhecer as </a:t>
            </a:r>
            <a:r>
              <a:rPr lang="pt-PT" sz="1600" dirty="0" smtClean="0"/>
              <a:t>atividades </a:t>
            </a:r>
            <a:r>
              <a:rPr lang="pt-PT" sz="1600" dirty="0"/>
              <a:t>da agricultura </a:t>
            </a:r>
            <a:r>
              <a:rPr lang="pt-PT" sz="1600" dirty="0" smtClean="0"/>
              <a:t>tradicional</a:t>
            </a:r>
            <a:r>
              <a:rPr lang="pt-PT" sz="1600" dirty="0"/>
              <a:t>, </a:t>
            </a:r>
            <a:r>
              <a:rPr lang="pt-PT" sz="1600" dirty="0" smtClean="0"/>
              <a:t>em </a:t>
            </a:r>
            <a:r>
              <a:rPr lang="pt-PT" sz="1600" dirty="0"/>
              <a:t>que os </a:t>
            </a:r>
            <a:r>
              <a:rPr lang="pt-PT" sz="1600" dirty="0" smtClean="0"/>
              <a:t>	agricultores </a:t>
            </a:r>
            <a:r>
              <a:rPr lang="pt-PT" sz="1600" dirty="0"/>
              <a:t>faziam a apanha de algas, de </a:t>
            </a:r>
            <a:r>
              <a:rPr lang="pt-PT" sz="1600" dirty="0" smtClean="0"/>
              <a:t>mariscos </a:t>
            </a:r>
            <a:r>
              <a:rPr lang="pt-PT" sz="1600" dirty="0"/>
              <a:t>e até a pesca. </a:t>
            </a:r>
          </a:p>
          <a:p>
            <a:r>
              <a:rPr lang="pt-PT" sz="1600" dirty="0" smtClean="0"/>
              <a:t>	Pode </a:t>
            </a:r>
            <a:r>
              <a:rPr lang="pt-PT" sz="1600" dirty="0"/>
              <a:t>ainda percorrer os percursos marcados, que passam pelo Moinho </a:t>
            </a:r>
            <a:r>
              <a:rPr lang="pt-PT" sz="1600" dirty="0" smtClean="0"/>
              <a:t>de </a:t>
            </a:r>
            <a:r>
              <a:rPr lang="pt-PT" sz="1600" dirty="0"/>
              <a:t>vento </a:t>
            </a:r>
            <a:r>
              <a:rPr lang="pt-PT" sz="1600" dirty="0" smtClean="0"/>
              <a:t>	e </a:t>
            </a:r>
            <a:r>
              <a:rPr lang="pt-PT" sz="1600" dirty="0"/>
              <a:t>pelos mais interessantes locais arqueológicos, etnográficos e </a:t>
            </a:r>
            <a:r>
              <a:rPr lang="pt-PT" sz="1600" dirty="0" smtClean="0"/>
              <a:t>paisagísticos de 	</a:t>
            </a:r>
            <a:r>
              <a:rPr lang="pt-PT" sz="1600" dirty="0" err="1" smtClean="0"/>
              <a:t>Montedor</a:t>
            </a:r>
            <a:r>
              <a:rPr lang="pt-PT" sz="1600" dirty="0"/>
              <a:t>.</a:t>
            </a:r>
          </a:p>
          <a:p>
            <a:endParaRPr lang="pt-PT" dirty="0"/>
          </a:p>
          <a:p>
            <a:endParaRPr lang="pt-PT" dirty="0"/>
          </a:p>
          <a:p>
            <a:endParaRPr lang="pt-PT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427848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delgado\Desktop\Powerpoint\POWER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251520" y="1196975"/>
            <a:ext cx="889248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pt-PT" sz="2000" dirty="0" smtClean="0"/>
              <a:t>	</a:t>
            </a:r>
            <a:r>
              <a:rPr lang="pt-PT" sz="2400" b="1" dirty="0" smtClean="0"/>
              <a:t>Divisão de Promoção de Saúde</a:t>
            </a:r>
            <a:endParaRPr lang="pt-PT" sz="2400" dirty="0" smtClean="0"/>
          </a:p>
          <a:p>
            <a:pPr lvl="1" algn="just"/>
            <a:endParaRPr lang="pt-PT" dirty="0" smtClean="0"/>
          </a:p>
          <a:p>
            <a:r>
              <a:rPr lang="pt-PT" dirty="0" smtClean="0"/>
              <a:t>	</a:t>
            </a:r>
            <a:r>
              <a:rPr lang="pt-PT" dirty="0"/>
              <a:t> </a:t>
            </a:r>
            <a:r>
              <a:rPr lang="pt-PT" sz="2000" dirty="0"/>
              <a:t>No Mar com </a:t>
            </a:r>
            <a:r>
              <a:rPr lang="pt-PT" sz="2000" dirty="0" smtClean="0"/>
              <a:t>Saúde - Descobrir os benefícios do mar para a nossa saúde</a:t>
            </a:r>
          </a:p>
          <a:p>
            <a:pPr marL="0" lvl="1"/>
            <a:endParaRPr lang="pt-PT" sz="2000" dirty="0" smtClean="0"/>
          </a:p>
          <a:p>
            <a:pPr marL="0" lvl="1"/>
            <a:r>
              <a:rPr lang="pt-PT" sz="2000" dirty="0"/>
              <a:t>	</a:t>
            </a:r>
            <a:r>
              <a:rPr lang="pt-PT" dirty="0" smtClean="0"/>
              <a:t>1ª </a:t>
            </a:r>
            <a:r>
              <a:rPr lang="pt-PT" dirty="0"/>
              <a:t>parte alunos têm acesso à informação sobre a matéria</a:t>
            </a:r>
          </a:p>
          <a:p>
            <a:r>
              <a:rPr lang="pt-PT" dirty="0"/>
              <a:t>                   </a:t>
            </a:r>
            <a:endParaRPr lang="pt-PT" dirty="0" smtClean="0"/>
          </a:p>
          <a:p>
            <a:r>
              <a:rPr lang="pt-PT" dirty="0"/>
              <a:t>	</a:t>
            </a:r>
            <a:r>
              <a:rPr lang="pt-PT" dirty="0" smtClean="0"/>
              <a:t>2ª </a:t>
            </a:r>
            <a:r>
              <a:rPr lang="pt-PT" dirty="0"/>
              <a:t>parte: testar conhecimentos através de atividade lúdica.</a:t>
            </a:r>
          </a:p>
          <a:p>
            <a:r>
              <a:rPr lang="pt-PT" dirty="0" smtClean="0"/>
              <a:t>	</a:t>
            </a:r>
          </a:p>
          <a:p>
            <a:r>
              <a:rPr lang="pt-PT" dirty="0"/>
              <a:t>	</a:t>
            </a:r>
            <a:r>
              <a:rPr lang="pt-PT" dirty="0" smtClean="0"/>
              <a:t>Período </a:t>
            </a:r>
            <a:r>
              <a:rPr lang="pt-PT" dirty="0"/>
              <a:t>temporal: Fevereiro a Abril </a:t>
            </a:r>
            <a:r>
              <a:rPr lang="pt-PT" dirty="0" smtClean="0"/>
              <a:t>2013</a:t>
            </a:r>
          </a:p>
          <a:p>
            <a:endParaRPr lang="pt-PT" dirty="0"/>
          </a:p>
          <a:p>
            <a:pPr marL="0" lvl="1"/>
            <a:r>
              <a:rPr lang="pt-PT" dirty="0" smtClean="0"/>
              <a:t>	Turmas do 3º e 4º Ano</a:t>
            </a:r>
            <a:endParaRPr lang="pt-PT" dirty="0"/>
          </a:p>
          <a:p>
            <a:pPr marL="0" lvl="1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421401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delgado\Desktop\Powerpoint\POWER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29232" y="-28977"/>
            <a:ext cx="9181515" cy="688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-29232" y="1196752"/>
            <a:ext cx="917323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pt-PT" sz="2000" dirty="0" smtClean="0"/>
              <a:t>	</a:t>
            </a:r>
            <a:r>
              <a:rPr lang="pt-PT" sz="2400" b="1" dirty="0" smtClean="0"/>
              <a:t>Divisão de Recursos Naturais – CMIA</a:t>
            </a:r>
            <a:endParaRPr lang="pt-PT" sz="2400" dirty="0" smtClean="0"/>
          </a:p>
          <a:p>
            <a:pPr lvl="1" algn="just"/>
            <a:endParaRPr lang="pt-PT" sz="2000" dirty="0" smtClean="0"/>
          </a:p>
          <a:p>
            <a:r>
              <a:rPr lang="pt-PT" dirty="0" smtClean="0"/>
              <a:t>	</a:t>
            </a:r>
            <a:r>
              <a:rPr lang="pt-PT" sz="2000" dirty="0" smtClean="0"/>
              <a:t>Dinamização </a:t>
            </a:r>
            <a:r>
              <a:rPr lang="pt-PT" sz="2000" dirty="0"/>
              <a:t>de atividades experimentais sobre os ecossistemas marinhos </a:t>
            </a:r>
            <a:r>
              <a:rPr lang="pt-PT" sz="2000" dirty="0" smtClean="0"/>
              <a:t>	com </a:t>
            </a:r>
            <a:r>
              <a:rPr lang="pt-PT" sz="2000" dirty="0"/>
              <a:t>duração máxima de 90 min</a:t>
            </a:r>
            <a:r>
              <a:rPr lang="pt-PT" sz="2000" dirty="0" smtClean="0"/>
              <a:t>.</a:t>
            </a:r>
          </a:p>
          <a:p>
            <a:pPr marL="0" lvl="1"/>
            <a:r>
              <a:rPr lang="pt-PT" sz="2000" dirty="0" smtClean="0"/>
              <a:t>	</a:t>
            </a:r>
          </a:p>
          <a:p>
            <a:pPr marL="0" lvl="1"/>
            <a:r>
              <a:rPr lang="pt-PT" sz="2000" dirty="0"/>
              <a:t>	</a:t>
            </a:r>
            <a:r>
              <a:rPr lang="pt-PT" sz="2000" dirty="0" smtClean="0"/>
              <a:t>Turmas do 3º e 4º e 5º Ano</a:t>
            </a:r>
          </a:p>
          <a:p>
            <a:pPr marL="0" lvl="1"/>
            <a:endParaRPr lang="pt-PT" sz="2000" dirty="0" smtClean="0"/>
          </a:p>
          <a:p>
            <a:pPr marL="0" lvl="1"/>
            <a:endParaRPr lang="pt-PT" sz="2000" dirty="0"/>
          </a:p>
          <a:p>
            <a:pPr marL="0" lvl="1"/>
            <a:r>
              <a:rPr lang="pt-PT" sz="2000" dirty="0" smtClean="0"/>
              <a:t>	Produção </a:t>
            </a:r>
            <a:r>
              <a:rPr lang="pt-PT" sz="2000" dirty="0"/>
              <a:t>de um filme de 1 minuto sobre temas relacionados com o mar. </a:t>
            </a:r>
            <a:r>
              <a:rPr lang="pt-PT" sz="2000" dirty="0" smtClean="0"/>
              <a:t>	Realização </a:t>
            </a:r>
            <a:r>
              <a:rPr lang="pt-PT" sz="2000" dirty="0"/>
              <a:t>de concurso para atribuição de prémios e menções honrosas aos </a:t>
            </a:r>
            <a:r>
              <a:rPr lang="pt-PT" sz="2000" dirty="0" smtClean="0"/>
              <a:t>	melhores </a:t>
            </a:r>
            <a:r>
              <a:rPr lang="pt-PT" sz="2000" dirty="0"/>
              <a:t>filmes. </a:t>
            </a:r>
            <a:endParaRPr lang="pt-PT" sz="2000" dirty="0" smtClean="0"/>
          </a:p>
          <a:p>
            <a:pPr marL="0" lvl="1"/>
            <a:r>
              <a:rPr lang="pt-PT" sz="2000" dirty="0" smtClean="0"/>
              <a:t>	</a:t>
            </a:r>
          </a:p>
          <a:p>
            <a:pPr marL="0" lvl="1"/>
            <a:r>
              <a:rPr lang="pt-PT" sz="2000" dirty="0"/>
              <a:t>	</a:t>
            </a:r>
            <a:r>
              <a:rPr lang="pt-PT" sz="2000" dirty="0" smtClean="0"/>
              <a:t>Turmas do 9º Ano</a:t>
            </a:r>
            <a:endParaRPr lang="pt-PT" sz="2000" dirty="0"/>
          </a:p>
          <a:p>
            <a:pPr marL="0" lvl="1"/>
            <a:r>
              <a:rPr lang="pt-PT" sz="2000" dirty="0" smtClean="0"/>
              <a:t>	</a:t>
            </a:r>
            <a:r>
              <a:rPr lang="pt-PT" sz="2000" dirty="0"/>
              <a:t>	</a:t>
            </a:r>
            <a:endParaRPr lang="pt-PT" sz="2000" dirty="0" smtClean="0"/>
          </a:p>
          <a:p>
            <a:pPr marL="0" lvl="1"/>
            <a:r>
              <a:rPr lang="pt-PT" sz="2000" dirty="0"/>
              <a:t>	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244358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140</Words>
  <Application>Microsoft Office PowerPoint</Application>
  <PresentationFormat>Apresentação no Ecrã (4:3)</PresentationFormat>
  <Paragraphs>124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10</vt:i4>
      </vt:variant>
    </vt:vector>
  </HeadingPairs>
  <TitlesOfParts>
    <vt:vector size="11" baseType="lpstr">
      <vt:lpstr>Tema do Office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pdelgado</dc:creator>
  <cp:lastModifiedBy>Susana Arrais</cp:lastModifiedBy>
  <cp:revision>22</cp:revision>
  <dcterms:created xsi:type="dcterms:W3CDTF">2012-10-10T11:09:29Z</dcterms:created>
  <dcterms:modified xsi:type="dcterms:W3CDTF">2012-10-17T14:46:02Z</dcterms:modified>
</cp:coreProperties>
</file>